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86"/>
  </p:normalViewPr>
  <p:slideViewPr>
    <p:cSldViewPr snapToGrid="0" snapToObjects="1">
      <p:cViewPr>
        <p:scale>
          <a:sx n="68" d="100"/>
          <a:sy n="68" d="100"/>
        </p:scale>
        <p:origin x="2280" y="1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3014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"/>
          <p:cNvSpPr/>
          <p:nvPr userDrawn="1"/>
        </p:nvSpPr>
        <p:spPr>
          <a:xfrm>
            <a:off x="0" y="6154705"/>
            <a:ext cx="7727616" cy="703295"/>
          </a:xfrm>
          <a:prstGeom prst="rect">
            <a:avLst/>
          </a:prstGeom>
          <a:solidFill>
            <a:srgbClr val="DC0000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endParaRPr lang="en-US" sz="1600" dirty="0" smtClean="0">
              <a:solidFill>
                <a:srgbClr val="000000"/>
              </a:solidFill>
            </a:endParaRPr>
          </a:p>
        </p:txBody>
      </p:sp>
      <p:sp>
        <p:nvSpPr>
          <p:cNvPr id="8" name="Rectangle 21"/>
          <p:cNvSpPr/>
          <p:nvPr userDrawn="1"/>
        </p:nvSpPr>
        <p:spPr>
          <a:xfrm>
            <a:off x="7727616" y="6154705"/>
            <a:ext cx="4459063" cy="703295"/>
          </a:xfrm>
          <a:prstGeom prst="rect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endParaRPr lang="en-US" sz="1600" dirty="0" smtClean="0"/>
          </a:p>
        </p:txBody>
      </p:sp>
      <p:sp>
        <p:nvSpPr>
          <p:cNvPr id="9" name="Rectangle 24"/>
          <p:cNvSpPr/>
          <p:nvPr userDrawn="1"/>
        </p:nvSpPr>
        <p:spPr>
          <a:xfrm>
            <a:off x="8306714" y="6344585"/>
            <a:ext cx="2636480" cy="404663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>
              <a:lnSpc>
                <a:spcPct val="110000"/>
              </a:lnSpc>
            </a:pPr>
            <a:r>
              <a:rPr lang="en-ZA" sz="2000" b="1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Tesserino</a:t>
            </a:r>
            <a:r>
              <a:rPr lang="en-ZA" sz="20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ZA" sz="2000" b="1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Cantieri</a:t>
            </a:r>
            <a:endParaRPr lang="en-US" sz="2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318594" y="6275519"/>
            <a:ext cx="2865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FFFFFF"/>
                </a:solidFill>
              </a:rPr>
              <a:t>AZIENDA SRL</a:t>
            </a:r>
            <a:endParaRPr lang="it-IT" sz="2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671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package" Target="../embeddings/Documento_di_Microsoft_Word1.docx"/><Relationship Id="rId5" Type="http://schemas.openxmlformats.org/officeDocument/2006/relationships/image" Target="../media/image1.emf"/><Relationship Id="rId6" Type="http://schemas.openxmlformats.org/officeDocument/2006/relationships/hyperlink" Target="https://itunes.apple.com/it/app/compliance4-0/id1230396480?mt=8" TargetMode="External"/><Relationship Id="rId7" Type="http://schemas.openxmlformats.org/officeDocument/2006/relationships/image" Target="../media/image2.png"/><Relationship Id="rId8" Type="http://schemas.openxmlformats.org/officeDocument/2006/relationships/hyperlink" Target="https://play.google.com/store/apps/details?id=com.athirat.compliance40&amp;hl=it" TargetMode="External"/><Relationship Id="rId9" Type="http://schemas.openxmlformats.org/officeDocument/2006/relationships/image" Target="../media/image3.png"/><Relationship Id="rId10" Type="http://schemas.openxmlformats.org/officeDocument/2006/relationships/hyperlink" Target="http://www.compliance40.eu/" TargetMode="External"/><Relationship Id="rId11" Type="http://schemas.openxmlformats.org/officeDocument/2006/relationships/image" Target="../media/image4.jp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329604" y="35191"/>
            <a:ext cx="9451217" cy="108299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 sz="2000" b="1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dirty="0" smtClean="0">
                <a:latin typeface="Arial" charset="0"/>
                <a:ea typeface="Arial" charset="0"/>
                <a:cs typeface="Arial" charset="0"/>
              </a:rPr>
              <a:t>Tesserino per i Cantieri </a:t>
            </a:r>
            <a:r>
              <a:rPr lang="it-IT" sz="3200" dirty="0" err="1" smtClean="0">
                <a:latin typeface="Arial" charset="0"/>
                <a:ea typeface="Arial" charset="0"/>
                <a:cs typeface="Arial" charset="0"/>
              </a:rPr>
              <a:t>Tit</a:t>
            </a:r>
            <a:r>
              <a:rPr lang="it-IT" sz="3200" dirty="0" smtClean="0">
                <a:latin typeface="Arial" charset="0"/>
                <a:ea typeface="Arial" charset="0"/>
                <a:cs typeface="Arial" charset="0"/>
              </a:rPr>
              <a:t>. IV e art. 26</a:t>
            </a:r>
            <a:endParaRPr lang="it-IT" sz="3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29604" y="1260741"/>
            <a:ext cx="753102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Arial" charset="0"/>
                <a:ea typeface="Arial" charset="0"/>
                <a:cs typeface="Arial" charset="0"/>
              </a:rPr>
              <a:t>Le </a:t>
            </a:r>
            <a:r>
              <a:rPr lang="it-IT" sz="2000" dirty="0" smtClean="0">
                <a:latin typeface="Arial" charset="0"/>
                <a:ea typeface="Arial" charset="0"/>
                <a:cs typeface="Arial" charset="0"/>
              </a:rPr>
              <a:t>regole </a:t>
            </a:r>
            <a:r>
              <a:rPr lang="it-IT" sz="2000" dirty="0">
                <a:latin typeface="Arial" charset="0"/>
                <a:ea typeface="Arial" charset="0"/>
                <a:cs typeface="Arial" charset="0"/>
              </a:rPr>
              <a:t>in materia di tesserino di </a:t>
            </a:r>
            <a:r>
              <a:rPr lang="it-IT" sz="2000" dirty="0" smtClean="0">
                <a:latin typeface="Arial" charset="0"/>
                <a:ea typeface="Arial" charset="0"/>
                <a:cs typeface="Arial" charset="0"/>
              </a:rPr>
              <a:t>riconoscimento </a:t>
            </a:r>
            <a:r>
              <a:rPr lang="it-IT" sz="2000" dirty="0" err="1" smtClean="0">
                <a:latin typeface="Arial" charset="0"/>
                <a:ea typeface="Arial" charset="0"/>
                <a:cs typeface="Arial" charset="0"/>
              </a:rPr>
              <a:t>D.Lgs.</a:t>
            </a:r>
            <a:r>
              <a:rPr lang="it-IT" sz="2000" dirty="0" smtClean="0">
                <a:latin typeface="Arial" charset="0"/>
                <a:ea typeface="Arial" charset="0"/>
                <a:cs typeface="Arial" charset="0"/>
              </a:rPr>
              <a:t> 81/08 </a:t>
            </a:r>
            <a:r>
              <a:rPr lang="it-IT" sz="2000" dirty="0" err="1" smtClean="0">
                <a:latin typeface="Arial" charset="0"/>
                <a:ea typeface="Arial" charset="0"/>
                <a:cs typeface="Arial" charset="0"/>
              </a:rPr>
              <a:t>smi</a:t>
            </a:r>
            <a:r>
              <a:rPr lang="it-IT" sz="2000" dirty="0" smtClean="0">
                <a:latin typeface="Arial" charset="0"/>
                <a:ea typeface="Arial" charset="0"/>
                <a:cs typeface="Arial" charset="0"/>
              </a:rPr>
              <a:t> artt.18 e 26, introdotte </a:t>
            </a:r>
            <a:r>
              <a:rPr lang="it-IT" sz="2000" dirty="0">
                <a:latin typeface="Arial" charset="0"/>
                <a:ea typeface="Arial" charset="0"/>
                <a:cs typeface="Arial" charset="0"/>
              </a:rPr>
              <a:t>dall’art. 5 della legge </a:t>
            </a:r>
            <a:r>
              <a:rPr lang="it-IT" sz="2000" dirty="0" smtClean="0">
                <a:latin typeface="Arial" charset="0"/>
                <a:ea typeface="Arial" charset="0"/>
                <a:cs typeface="Arial" charset="0"/>
              </a:rPr>
              <a:t>n.196 </a:t>
            </a:r>
            <a:r>
              <a:rPr lang="it-IT" sz="2000" dirty="0">
                <a:latin typeface="Arial" charset="0"/>
                <a:ea typeface="Arial" charset="0"/>
                <a:cs typeface="Arial" charset="0"/>
              </a:rPr>
              <a:t>del 23 agosto 2010, richiedono alcune precisazioni</a:t>
            </a:r>
            <a:r>
              <a:rPr lang="it-IT" sz="2000" dirty="0" smtClean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r>
              <a:rPr lang="it-IT" sz="200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it-IT" sz="2000" dirty="0">
                <a:latin typeface="Arial" charset="0"/>
                <a:ea typeface="Arial" charset="0"/>
                <a:cs typeface="Arial" charset="0"/>
              </a:rPr>
            </a:br>
            <a:r>
              <a:rPr lang="it-IT" sz="2000" dirty="0">
                <a:latin typeface="Arial" charset="0"/>
                <a:ea typeface="Arial" charset="0"/>
                <a:cs typeface="Arial" charset="0"/>
              </a:rPr>
              <a:t>Ciascun datore di lavoro, nello svolgimento di </a:t>
            </a:r>
            <a:r>
              <a:rPr lang="it-IT" sz="2000" dirty="0" smtClean="0">
                <a:latin typeface="Arial" charset="0"/>
                <a:ea typeface="Arial" charset="0"/>
                <a:cs typeface="Arial" charset="0"/>
              </a:rPr>
              <a:t>attività </a:t>
            </a:r>
            <a:r>
              <a:rPr lang="it-IT" sz="2000" dirty="0">
                <a:latin typeface="Arial" charset="0"/>
                <a:ea typeface="Arial" charset="0"/>
                <a:cs typeface="Arial" charset="0"/>
              </a:rPr>
              <a:t>in regime di appalto e subappalto, </a:t>
            </a:r>
            <a:r>
              <a:rPr lang="it-IT" sz="2000" dirty="0" smtClean="0">
                <a:latin typeface="Arial" charset="0"/>
                <a:ea typeface="Arial" charset="0"/>
                <a:cs typeface="Arial" charset="0"/>
              </a:rPr>
              <a:t>dovrà </a:t>
            </a:r>
            <a:r>
              <a:rPr lang="it-IT" sz="2000" dirty="0">
                <a:latin typeface="Arial" charset="0"/>
                <a:ea typeface="Arial" charset="0"/>
                <a:cs typeface="Arial" charset="0"/>
              </a:rPr>
              <a:t>munire i propri dipendenti di apposita tessera di riconoscimento contenente i seguenti dati</a:t>
            </a:r>
            <a:r>
              <a:rPr lang="it-IT" sz="2000" dirty="0" smtClean="0">
                <a:latin typeface="Arial" charset="0"/>
                <a:ea typeface="Arial" charset="0"/>
                <a:cs typeface="Arial" charset="0"/>
              </a:rPr>
              <a:t>:</a:t>
            </a:r>
          </a:p>
          <a:p>
            <a:r>
              <a:rPr lang="it-IT" sz="2000" dirty="0" smtClean="0">
                <a:latin typeface="Arial" charset="0"/>
                <a:ea typeface="Arial" charset="0"/>
                <a:cs typeface="Arial" charset="0"/>
              </a:rPr>
              <a:t> </a:t>
            </a:r>
            <a:endParaRPr lang="it-IT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Tx/>
              <a:buChar char="-"/>
            </a:pPr>
            <a:r>
              <a:rPr lang="it-IT" sz="2000" dirty="0" smtClean="0">
                <a:latin typeface="Arial" charset="0"/>
                <a:ea typeface="Arial" charset="0"/>
                <a:cs typeface="Arial" charset="0"/>
              </a:rPr>
              <a:t>fotografia </a:t>
            </a:r>
            <a:r>
              <a:rPr lang="it-IT" sz="2000" dirty="0">
                <a:latin typeface="Arial" charset="0"/>
                <a:ea typeface="Arial" charset="0"/>
                <a:cs typeface="Arial" charset="0"/>
              </a:rPr>
              <a:t>del </a:t>
            </a:r>
            <a:r>
              <a:rPr lang="it-IT" sz="2000" dirty="0" smtClean="0">
                <a:latin typeface="Arial" charset="0"/>
                <a:ea typeface="Arial" charset="0"/>
                <a:cs typeface="Arial" charset="0"/>
              </a:rPr>
              <a:t>lavoratore;</a:t>
            </a:r>
            <a:endParaRPr lang="it-IT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Tx/>
              <a:buChar char="-"/>
            </a:pPr>
            <a:r>
              <a:rPr lang="it-IT" sz="2000" dirty="0" smtClean="0">
                <a:latin typeface="Arial" charset="0"/>
                <a:ea typeface="Arial" charset="0"/>
                <a:cs typeface="Arial" charset="0"/>
              </a:rPr>
              <a:t>generalità </a:t>
            </a:r>
            <a:r>
              <a:rPr lang="it-IT" sz="2000" dirty="0">
                <a:latin typeface="Arial" charset="0"/>
                <a:ea typeface="Arial" charset="0"/>
                <a:cs typeface="Arial" charset="0"/>
              </a:rPr>
              <a:t>del </a:t>
            </a:r>
            <a:r>
              <a:rPr lang="it-IT" sz="2000" dirty="0" smtClean="0">
                <a:latin typeface="Arial" charset="0"/>
                <a:ea typeface="Arial" charset="0"/>
                <a:cs typeface="Arial" charset="0"/>
              </a:rPr>
              <a:t>lavoratore;</a:t>
            </a:r>
            <a:endParaRPr lang="it-IT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Tx/>
              <a:buChar char="-"/>
            </a:pPr>
            <a:r>
              <a:rPr lang="it-IT" sz="2000" dirty="0" smtClean="0">
                <a:latin typeface="Arial" charset="0"/>
                <a:ea typeface="Arial" charset="0"/>
                <a:cs typeface="Arial" charset="0"/>
              </a:rPr>
              <a:t>generalità </a:t>
            </a:r>
            <a:r>
              <a:rPr lang="it-IT" sz="2000" dirty="0">
                <a:latin typeface="Arial" charset="0"/>
                <a:ea typeface="Arial" charset="0"/>
                <a:cs typeface="Arial" charset="0"/>
              </a:rPr>
              <a:t>del datore di </a:t>
            </a:r>
            <a:r>
              <a:rPr lang="it-IT" sz="2000" dirty="0" smtClean="0">
                <a:latin typeface="Arial" charset="0"/>
                <a:ea typeface="Arial" charset="0"/>
                <a:cs typeface="Arial" charset="0"/>
              </a:rPr>
              <a:t>lavoro;</a:t>
            </a:r>
            <a:endParaRPr lang="it-IT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Tx/>
              <a:buChar char="-"/>
            </a:pPr>
            <a:r>
              <a:rPr lang="it-IT" sz="2000" dirty="0" smtClean="0">
                <a:latin typeface="Arial" charset="0"/>
                <a:ea typeface="Arial" charset="0"/>
                <a:cs typeface="Arial" charset="0"/>
              </a:rPr>
              <a:t>data </a:t>
            </a:r>
            <a:r>
              <a:rPr lang="it-IT" sz="2000" dirty="0">
                <a:latin typeface="Arial" charset="0"/>
                <a:ea typeface="Arial" charset="0"/>
                <a:cs typeface="Arial" charset="0"/>
              </a:rPr>
              <a:t>di assunzione </a:t>
            </a:r>
            <a:r>
              <a:rPr lang="it-IT" sz="2000" dirty="0" smtClean="0">
                <a:latin typeface="Arial" charset="0"/>
                <a:ea typeface="Arial" charset="0"/>
                <a:cs typeface="Arial" charset="0"/>
              </a:rPr>
              <a:t>(nuovo dato);</a:t>
            </a:r>
            <a:endParaRPr lang="it-IT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Tx/>
              <a:buChar char="-"/>
            </a:pPr>
            <a:r>
              <a:rPr lang="it-IT" sz="2000" dirty="0" smtClean="0">
                <a:latin typeface="Arial" charset="0"/>
                <a:ea typeface="Arial" charset="0"/>
                <a:cs typeface="Arial" charset="0"/>
              </a:rPr>
              <a:t>l’autorizzazione </a:t>
            </a:r>
            <a:r>
              <a:rPr lang="it-IT" sz="2000" dirty="0">
                <a:latin typeface="Arial" charset="0"/>
                <a:ea typeface="Arial" charset="0"/>
                <a:cs typeface="Arial" charset="0"/>
              </a:rPr>
              <a:t>al subappalto </a:t>
            </a:r>
            <a:r>
              <a:rPr lang="it-IT" sz="2000" dirty="0" smtClean="0">
                <a:latin typeface="Arial" charset="0"/>
                <a:ea typeface="Arial" charset="0"/>
                <a:cs typeface="Arial" charset="0"/>
              </a:rPr>
              <a:t>(nuovo dato);</a:t>
            </a:r>
            <a:endParaRPr lang="it-IT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Tx/>
              <a:buChar char="-"/>
            </a:pPr>
            <a:r>
              <a:rPr lang="it-IT" sz="2000" dirty="0" smtClean="0">
                <a:latin typeface="Arial" charset="0"/>
                <a:ea typeface="Arial" charset="0"/>
                <a:cs typeface="Arial" charset="0"/>
              </a:rPr>
              <a:t>per </a:t>
            </a:r>
            <a:r>
              <a:rPr lang="it-IT" sz="2000" dirty="0">
                <a:latin typeface="Arial" charset="0"/>
                <a:ea typeface="Arial" charset="0"/>
                <a:cs typeface="Arial" charset="0"/>
              </a:rPr>
              <a:t>i lavoratori autonomi: nominativo del </a:t>
            </a:r>
            <a:r>
              <a:rPr lang="it-IT" sz="2000" dirty="0" smtClean="0">
                <a:latin typeface="Arial" charset="0"/>
                <a:ea typeface="Arial" charset="0"/>
                <a:cs typeface="Arial" charset="0"/>
              </a:rPr>
              <a:t>committente</a:t>
            </a:r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75251"/>
              </p:ext>
            </p:extLst>
          </p:nvPr>
        </p:nvGraphicFramePr>
        <p:xfrm>
          <a:off x="8541920" y="378091"/>
          <a:ext cx="7010400" cy="233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o" r:id="rId4" imgW="7010400" imgH="2336800" progId="Word.Document.12">
                  <p:embed/>
                </p:oleObj>
              </mc:Choice>
              <mc:Fallback>
                <p:oleObj name="Documento" r:id="rId4" imgW="7010400" imgH="2336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541920" y="378091"/>
                        <a:ext cx="7010400" cy="233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8541920" y="2752991"/>
            <a:ext cx="307858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Due Click sul tesserino qui sopra per aprire il modello in formato Word editabile e modificabile con i Vostri dati aziendali.</a:t>
            </a:r>
          </a:p>
          <a:p>
            <a:endParaRPr lang="it-IT" dirty="0"/>
          </a:p>
        </p:txBody>
      </p:sp>
      <p:pic>
        <p:nvPicPr>
          <p:cNvPr id="2" name="Immagine 1">
            <a:hlinkClick r:id="rId6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920" y="5325935"/>
            <a:ext cx="1720850" cy="541587"/>
          </a:xfrm>
          <a:prstGeom prst="rect">
            <a:avLst/>
          </a:prstGeom>
        </p:spPr>
      </p:pic>
      <p:pic>
        <p:nvPicPr>
          <p:cNvPr id="8" name="Immagine 7">
            <a:hlinkClick r:id="rId8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3420" y="5325935"/>
            <a:ext cx="1663700" cy="495300"/>
          </a:xfrm>
          <a:prstGeom prst="rect">
            <a:avLst/>
          </a:prstGeom>
        </p:spPr>
      </p:pic>
      <p:pic>
        <p:nvPicPr>
          <p:cNvPr id="9" name="Immagine 8">
            <a:hlinkClick r:id="rId10"/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920" y="4107208"/>
            <a:ext cx="1018254" cy="101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9414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65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Calibri</vt:lpstr>
      <vt:lpstr>Arial</vt:lpstr>
      <vt:lpstr>Tema di Office</vt:lpstr>
      <vt:lpstr>Documento</vt:lpstr>
      <vt:lpstr>Presentazione di PowerPoint</vt:lpstr>
    </vt:vector>
  </TitlesOfParts>
  <Manager/>
  <Company/>
  <LinksUpToDate>false</LinksUpToDate>
  <SharedDoc>false</SharedDoc>
  <HyperlinkBase/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subject/>
  <dc:creator>COMPLIANCE4.0</dc:creator>
  <cp:keywords/>
  <dc:description/>
  <cp:lastModifiedBy>COMPLIANCE4.0</cp:lastModifiedBy>
  <cp:revision>3</cp:revision>
  <dcterms:created xsi:type="dcterms:W3CDTF">2017-11-01T12:47:11Z</dcterms:created>
  <dcterms:modified xsi:type="dcterms:W3CDTF">2017-11-01T13:12:04Z</dcterms:modified>
  <cp:category/>
</cp:coreProperties>
</file>