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6"/>
  </p:normalViewPr>
  <p:slideViewPr>
    <p:cSldViewPr snapToGrid="0" snapToObjects="1">
      <p:cViewPr>
        <p:scale>
          <a:sx n="68" d="100"/>
          <a:sy n="68" d="100"/>
        </p:scale>
        <p:origin x="2280" y="1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014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"/>
          <p:cNvSpPr/>
          <p:nvPr userDrawn="1"/>
        </p:nvSpPr>
        <p:spPr>
          <a:xfrm>
            <a:off x="0" y="6154705"/>
            <a:ext cx="7727616" cy="703295"/>
          </a:xfrm>
          <a:prstGeom prst="rect">
            <a:avLst/>
          </a:prstGeom>
          <a:solidFill>
            <a:srgbClr val="DC0000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1"/>
          <p:cNvSpPr/>
          <p:nvPr userDrawn="1"/>
        </p:nvSpPr>
        <p:spPr>
          <a:xfrm>
            <a:off x="7727616" y="6154705"/>
            <a:ext cx="4459063" cy="703295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endParaRPr lang="en-US" sz="1600" dirty="0" smtClean="0"/>
          </a:p>
        </p:txBody>
      </p:sp>
      <p:sp>
        <p:nvSpPr>
          <p:cNvPr id="9" name="Rectangle 24"/>
          <p:cNvSpPr/>
          <p:nvPr userDrawn="1"/>
        </p:nvSpPr>
        <p:spPr>
          <a:xfrm>
            <a:off x="8306714" y="6344585"/>
            <a:ext cx="2636480" cy="404663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>
              <a:lnSpc>
                <a:spcPct val="110000"/>
              </a:lnSpc>
            </a:pPr>
            <a:r>
              <a:rPr lang="en-ZA" sz="20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Tesserino</a:t>
            </a:r>
            <a:r>
              <a:rPr lang="en-ZA" sz="20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ZA" sz="2000" b="1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Cantieri</a:t>
            </a:r>
            <a:endParaRPr lang="en-US" sz="2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318594" y="6275519"/>
            <a:ext cx="2865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FFFF"/>
                </a:solidFill>
              </a:rPr>
              <a:t>AZIENDA SRL</a:t>
            </a:r>
            <a:endParaRPr lang="it-IT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7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o_di_Microsoft_Word1.docx"/><Relationship Id="rId5" Type="http://schemas.openxmlformats.org/officeDocument/2006/relationships/image" Target="../media/image1.emf"/><Relationship Id="rId6" Type="http://schemas.openxmlformats.org/officeDocument/2006/relationships/hyperlink" Target="https://itunes.apple.com/it/app/compliance4-0/id1230396480?mt=8" TargetMode="External"/><Relationship Id="rId7" Type="http://schemas.openxmlformats.org/officeDocument/2006/relationships/image" Target="../media/image2.png"/><Relationship Id="rId8" Type="http://schemas.openxmlformats.org/officeDocument/2006/relationships/hyperlink" Target="https://play.google.com/store/apps/details?id=com.athirat.compliance40&amp;hl=it" TargetMode="External"/><Relationship Id="rId9" Type="http://schemas.openxmlformats.org/officeDocument/2006/relationships/image" Target="../media/image3.png"/><Relationship Id="rId10" Type="http://schemas.openxmlformats.org/officeDocument/2006/relationships/hyperlink" Target="http://www.compliance40.eu/" TargetMode="External"/><Relationship Id="rId11" Type="http://schemas.openxmlformats.org/officeDocument/2006/relationships/image" Target="../media/image4.jp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329604" y="35191"/>
            <a:ext cx="9451217" cy="108299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120000"/>
              </a:lnSpc>
              <a:spcBef>
                <a:spcPts val="200"/>
              </a:spcBef>
              <a:spcAft>
                <a:spcPts val="200"/>
              </a:spcAft>
              <a:buNone/>
              <a:defRPr sz="2000" b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200" dirty="0" smtClean="0">
                <a:latin typeface="Arial" charset="0"/>
                <a:ea typeface="Arial" charset="0"/>
                <a:cs typeface="Arial" charset="0"/>
              </a:rPr>
              <a:t>Tesserino per i Cantieri </a:t>
            </a:r>
            <a:r>
              <a:rPr lang="it-IT" sz="3200" dirty="0" err="1" smtClean="0">
                <a:latin typeface="Arial" charset="0"/>
                <a:ea typeface="Arial" charset="0"/>
                <a:cs typeface="Arial" charset="0"/>
              </a:rPr>
              <a:t>Tit</a:t>
            </a:r>
            <a:r>
              <a:rPr lang="it-IT" sz="3200" dirty="0" smtClean="0">
                <a:latin typeface="Arial" charset="0"/>
                <a:ea typeface="Arial" charset="0"/>
                <a:cs typeface="Arial" charset="0"/>
              </a:rPr>
              <a:t>. IV e art. 26</a:t>
            </a:r>
            <a:endParaRPr lang="it-IT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29604" y="1260741"/>
            <a:ext cx="75310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rial" charset="0"/>
                <a:ea typeface="Arial" charset="0"/>
                <a:cs typeface="Arial" charset="0"/>
              </a:rPr>
              <a:t>Le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regole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in materia di tesserino di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riconoscimento </a:t>
            </a:r>
            <a:r>
              <a:rPr lang="it-IT" sz="2000" dirty="0" err="1" smtClean="0">
                <a:latin typeface="Arial" charset="0"/>
                <a:ea typeface="Arial" charset="0"/>
                <a:cs typeface="Arial" charset="0"/>
              </a:rPr>
              <a:t>D.Lgs.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 81/08 </a:t>
            </a:r>
            <a:r>
              <a:rPr lang="it-IT" sz="2000" dirty="0" err="1" smtClean="0">
                <a:latin typeface="Arial" charset="0"/>
                <a:ea typeface="Arial" charset="0"/>
                <a:cs typeface="Arial" charset="0"/>
              </a:rPr>
              <a:t>smi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 artt.18 e 26, introdotte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dall’art. 5 della legge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n.196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del 23 agosto 2010, richiedono alcune precisazioni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r>
              <a:rPr lang="it-IT" sz="20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it-IT" sz="2000" dirty="0">
                <a:latin typeface="Arial" charset="0"/>
                <a:ea typeface="Arial" charset="0"/>
                <a:cs typeface="Arial" charset="0"/>
              </a:rPr>
            </a:b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Ciascun datore di lavoro, nello svolgimento di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attività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in regime di appalto e subappalto,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dovrà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munire i propri dipendenti di apposita tessera di riconoscimento contenente i seguenti dati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 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fotografia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del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lavoratore;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generalità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del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lavoratore;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generalità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del datore di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lavoro;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data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di assunzione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(nuovo dato);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l’autorizzazione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al subappalto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(nuovo dato);</a:t>
            </a:r>
            <a:endParaRPr lang="it-IT" sz="20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Tx/>
              <a:buChar char="-"/>
            </a:pP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per </a:t>
            </a:r>
            <a:r>
              <a:rPr lang="it-IT" sz="2000" dirty="0">
                <a:latin typeface="Arial" charset="0"/>
                <a:ea typeface="Arial" charset="0"/>
                <a:cs typeface="Arial" charset="0"/>
              </a:rPr>
              <a:t>i lavoratori autonomi: nominativo del </a:t>
            </a:r>
            <a:r>
              <a:rPr lang="it-IT" sz="2000" dirty="0" smtClean="0">
                <a:latin typeface="Arial" charset="0"/>
                <a:ea typeface="Arial" charset="0"/>
                <a:cs typeface="Arial" charset="0"/>
              </a:rPr>
              <a:t>committente</a:t>
            </a:r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75251"/>
              </p:ext>
            </p:extLst>
          </p:nvPr>
        </p:nvGraphicFramePr>
        <p:xfrm>
          <a:off x="8541920" y="378091"/>
          <a:ext cx="70104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o" r:id="rId4" imgW="7010400" imgH="2336800" progId="Word.Document.12">
                  <p:embed/>
                </p:oleObj>
              </mc:Choice>
              <mc:Fallback>
                <p:oleObj name="Documento" r:id="rId4" imgW="7010400" imgH="2336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1920" y="378091"/>
                        <a:ext cx="7010400" cy="233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8541920" y="2752991"/>
            <a:ext cx="307858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Due Click sul tesserino qui sopra per aprire il modello in formato Word editabile e modificabile con i Vostri dati aziendali.</a:t>
            </a:r>
          </a:p>
          <a:p>
            <a:endParaRPr lang="it-IT" dirty="0"/>
          </a:p>
        </p:txBody>
      </p:sp>
      <p:pic>
        <p:nvPicPr>
          <p:cNvPr id="2" name="Immagine 1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920" y="5325935"/>
            <a:ext cx="1720850" cy="541587"/>
          </a:xfrm>
          <a:prstGeom prst="rect">
            <a:avLst/>
          </a:prstGeom>
        </p:spPr>
      </p:pic>
      <p:pic>
        <p:nvPicPr>
          <p:cNvPr id="8" name="Immagine 7">
            <a:hlinkClick r:id="rId8"/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3420" y="5325935"/>
            <a:ext cx="1663700" cy="495300"/>
          </a:xfrm>
          <a:prstGeom prst="rect">
            <a:avLst/>
          </a:prstGeom>
        </p:spPr>
      </p:pic>
      <p:pic>
        <p:nvPicPr>
          <p:cNvPr id="9" name="Immagine 8">
            <a:hlinkClick r:id="rId10"/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1920" y="4107208"/>
            <a:ext cx="1018254" cy="1018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41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65</Words>
  <Application>Microsoft Macintosh PowerPoint</Application>
  <PresentationFormat>Widescreen</PresentationFormat>
  <Paragraphs>11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Calibri</vt:lpstr>
      <vt:lpstr>Arial</vt:lpstr>
      <vt:lpstr>Tema di Office</vt:lpstr>
      <vt:lpstr>Documento</vt:lpstr>
      <vt:lpstr>Presentazione di PowerPoint</vt:lpstr>
    </vt:vector>
  </TitlesOfParts>
  <Manager/>
  <Company/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subject/>
  <dc:creator>COMPLIANCE4.0</dc:creator>
  <cp:keywords/>
  <dc:description/>
  <cp:lastModifiedBy>COMPLIANCE4.0</cp:lastModifiedBy>
  <cp:revision>3</cp:revision>
  <dcterms:created xsi:type="dcterms:W3CDTF">2017-11-01T12:47:11Z</dcterms:created>
  <dcterms:modified xsi:type="dcterms:W3CDTF">2017-11-01T13:12:04Z</dcterms:modified>
  <cp:category/>
</cp:coreProperties>
</file>